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96" r:id="rId3"/>
    <p:sldId id="257" r:id="rId4"/>
    <p:sldId id="258" r:id="rId5"/>
    <p:sldId id="259" r:id="rId6"/>
    <p:sldId id="260" r:id="rId7"/>
    <p:sldId id="261" r:id="rId8"/>
    <p:sldId id="299" r:id="rId9"/>
    <p:sldId id="262" r:id="rId10"/>
    <p:sldId id="298" r:id="rId11"/>
    <p:sldId id="263" r:id="rId12"/>
    <p:sldId id="264" r:id="rId13"/>
    <p:sldId id="265" r:id="rId14"/>
    <p:sldId id="29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o Page" initials="LP" lastIdx="1" clrIdx="0">
    <p:extLst>
      <p:ext uri="{19B8F6BF-5375-455C-9EA6-DF929625EA0E}">
        <p15:presenceInfo xmlns:p15="http://schemas.microsoft.com/office/powerpoint/2012/main" userId="23a30bc182faf9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D4455-0E7B-4AE2-8186-B07E4BBD57F5}" type="datetimeFigureOut">
              <a:rPr lang="zh-CN" altLang="en-US" smtClean="0"/>
              <a:t>2023/12/13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97063-50BE-468E-A5C2-E02DF35B06C1}" type="slidenum">
              <a:rPr lang="zh-CN" altLang="en-US" smtClean="0"/>
              <a:t>‹#›</a:t>
            </a:fld>
            <a:endParaRPr lang="zh-CN" altLang="en-US"/>
          </a:p>
        </p:txBody>
      </p:sp>
    </p:spTree>
    <p:extLst>
      <p:ext uri="{BB962C8B-B14F-4D97-AF65-F5344CB8AC3E}">
        <p14:creationId xmlns:p14="http://schemas.microsoft.com/office/powerpoint/2010/main" val="1924129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654C5-B2A5-7627-44DB-6B856CC49C1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C8706EB-943E-E50B-E64F-675A1AD4E4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D8A842-3FCE-9AC4-A5C4-59AACA27576C}"/>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46B947C5-9CA2-6CF7-EBAE-2F08790EF6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268027-AB29-6AAD-7440-5D808FCA1695}"/>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3216390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0C316-4DC4-4EA7-AF73-459CCAA9CF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EBF4BC7-09E8-7A25-D0B0-BCFEF9675F8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E69ED0-4998-A424-6AF8-995168B7D206}"/>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EB676150-28F5-3CA3-1089-792A005E95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639DD8-3013-19A1-C5E1-7C62BC7D4D3F}"/>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29939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9258BA-6940-C11E-2295-DA85FF2CFE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E839B1-3CB8-3399-2A18-278CC6009A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F4CE44-D68B-DB17-AB78-F7BBB25D1811}"/>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3339403A-D1C1-3808-81EB-333E3354A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B56B6-FA94-5755-AC54-C331F37B86FA}"/>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753629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30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21A97-A58B-39BF-4680-7C7A5C12CC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75B38-99BB-BA59-751D-9FD01A0CA4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5D9AB6-A7F0-1E43-3B15-3077B9886ADE}"/>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AB1F1E9A-9F15-A451-47E3-1A74679FF8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E586A4-ECC3-0031-3C0C-A869F20A6764}"/>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378383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116C4-839F-F7E7-15A9-D4AB8CD0DA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9DDFAC-D344-CA2D-6E55-9C071DFC79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333C2F-F2D4-4FF2-41B5-56CDD9E9ACCC}"/>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9435F1C0-43FF-EB02-2385-74D413EEEC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ABCE83-19AC-891D-D969-AD445240C04E}"/>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370968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A87D1-E2AA-6724-9F3B-0D31962D7D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705F65-10A6-AEA6-90FF-A4F5E925F95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E3168CD-2CD9-FDAF-465D-0652C66736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ABC2A1-AD02-46F2-EB1C-1D9B91B27AE9}"/>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6" name="页脚占位符 5">
            <a:extLst>
              <a:ext uri="{FF2B5EF4-FFF2-40B4-BE49-F238E27FC236}">
                <a16:creationId xmlns:a16="http://schemas.microsoft.com/office/drawing/2014/main" id="{B0CF6EB3-628D-6890-2613-88B9A2BB61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C54363-56C7-2A8A-F211-498230A2BEC7}"/>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29006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14C2D-1D4D-52A1-FCA6-EFAD98E504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6E8237A-BE2E-9DB3-D131-11165E623E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AA78F79-9229-9D57-1CCE-63563AB462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6BF3E20-7343-0294-8656-9D7AA200E8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0BCD6D6-BE10-685D-7E95-DAFFC5E2BF1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10AAFE-75C8-DD34-F0DD-F5ABB5326CB9}"/>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8" name="页脚占位符 7">
            <a:extLst>
              <a:ext uri="{FF2B5EF4-FFF2-40B4-BE49-F238E27FC236}">
                <a16:creationId xmlns:a16="http://schemas.microsoft.com/office/drawing/2014/main" id="{02016392-160F-AEAB-2A56-9241513B8AC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C902C16-CA62-873B-AB37-C0592DA99911}"/>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86315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280E0-EF07-6480-EB6A-5E48879865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9973E7-6BF4-3B7E-AC4A-21191409EBF0}"/>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4" name="页脚占位符 3">
            <a:extLst>
              <a:ext uri="{FF2B5EF4-FFF2-40B4-BE49-F238E27FC236}">
                <a16:creationId xmlns:a16="http://schemas.microsoft.com/office/drawing/2014/main" id="{D746159F-AA42-360A-9AA6-2B60DAFBD8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1F37D2-0AD8-2169-F14C-F26468AC4D08}"/>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1067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B0D18B-0734-DCE4-3569-8F3E862F1AF2}"/>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3" name="页脚占位符 2">
            <a:extLst>
              <a:ext uri="{FF2B5EF4-FFF2-40B4-BE49-F238E27FC236}">
                <a16:creationId xmlns:a16="http://schemas.microsoft.com/office/drawing/2014/main" id="{D91DF8F1-C929-E7BA-C5AF-657EA833C2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40086E-4B13-DAB4-8EDB-77C1D98AFC28}"/>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174854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0E52F-D486-C745-3B00-E37D55CAF6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367E37-25BB-0697-8AED-3C6C3B66D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60708C-9D90-7750-FBE0-73A5677D1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3CDB6F-ECBD-B781-F419-347A62C29CD2}"/>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6" name="页脚占位符 5">
            <a:extLst>
              <a:ext uri="{FF2B5EF4-FFF2-40B4-BE49-F238E27FC236}">
                <a16:creationId xmlns:a16="http://schemas.microsoft.com/office/drawing/2014/main" id="{B1D679E0-D86E-C3E3-1E88-4B4CBF55F8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0F6142-EF86-37B9-AF45-05177D93770A}"/>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103398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5B138-4F93-E837-71E5-6895C15BED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83F4F2-449E-8384-DA78-10CE9F0779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A80E266-2893-A202-61DA-AD4FE8C94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EDAE67-FE7B-F6FD-F900-D6421CD48A37}"/>
              </a:ext>
            </a:extLst>
          </p:cNvPr>
          <p:cNvSpPr>
            <a:spLocks noGrp="1"/>
          </p:cNvSpPr>
          <p:nvPr>
            <p:ph type="dt" sz="half" idx="10"/>
          </p:nvPr>
        </p:nvSpPr>
        <p:spPr/>
        <p:txBody>
          <a:bodyPr/>
          <a:lstStyle/>
          <a:p>
            <a:fld id="{4545A882-A422-45AA-B826-21544138BF56}" type="datetimeFigureOut">
              <a:rPr lang="zh-CN" altLang="en-US" smtClean="0"/>
              <a:t>2023/12/13</a:t>
            </a:fld>
            <a:endParaRPr lang="zh-CN" altLang="en-US"/>
          </a:p>
        </p:txBody>
      </p:sp>
      <p:sp>
        <p:nvSpPr>
          <p:cNvPr id="6" name="页脚占位符 5">
            <a:extLst>
              <a:ext uri="{FF2B5EF4-FFF2-40B4-BE49-F238E27FC236}">
                <a16:creationId xmlns:a16="http://schemas.microsoft.com/office/drawing/2014/main" id="{C8E9D6DC-9D20-0E7C-7564-8DD9BF8AB9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2B670C-62F1-ACA2-89D5-EAA6F75C9CCC}"/>
              </a:ext>
            </a:extLst>
          </p:cNvPr>
          <p:cNvSpPr>
            <a:spLocks noGrp="1"/>
          </p:cNvSpPr>
          <p:nvPr>
            <p:ph type="sldNum" sz="quarter" idx="12"/>
          </p:nvPr>
        </p:nvSpPr>
        <p:spPr/>
        <p:txBody>
          <a:body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2523110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38E899-B477-A86C-6F20-85E10D0C97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F847BB-DF04-4FD2-7588-BDEAF47F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76A2F9-3BB2-3CA1-D175-18A565DD2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5A882-A422-45AA-B826-21544138BF56}" type="datetimeFigureOut">
              <a:rPr lang="zh-CN" altLang="en-US" smtClean="0"/>
              <a:t>2023/12/13</a:t>
            </a:fld>
            <a:endParaRPr lang="zh-CN" altLang="en-US"/>
          </a:p>
        </p:txBody>
      </p:sp>
      <p:sp>
        <p:nvSpPr>
          <p:cNvPr id="5" name="页脚占位符 4">
            <a:extLst>
              <a:ext uri="{FF2B5EF4-FFF2-40B4-BE49-F238E27FC236}">
                <a16:creationId xmlns:a16="http://schemas.microsoft.com/office/drawing/2014/main" id="{A66E6BE3-38CB-2FE2-BDD8-C4E19E98F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4A0949-3969-42DA-E6A4-555EFC79B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5C04F-CF98-4344-B427-52ED168DB5E1}" type="slidenum">
              <a:rPr lang="zh-CN" altLang="en-US" smtClean="0"/>
              <a:t>‹#›</a:t>
            </a:fld>
            <a:endParaRPr lang="zh-CN" altLang="en-US"/>
          </a:p>
        </p:txBody>
      </p:sp>
    </p:spTree>
    <p:extLst>
      <p:ext uri="{BB962C8B-B14F-4D97-AF65-F5344CB8AC3E}">
        <p14:creationId xmlns:p14="http://schemas.microsoft.com/office/powerpoint/2010/main" val="4199904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1641C6-2318-AA31-7CF2-1F7B36CDF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C0B910BE-24D0-964C-6862-D08CFC6209A1}"/>
              </a:ext>
            </a:extLst>
          </p:cNvPr>
          <p:cNvSpPr>
            <a:spLocks noGrp="1"/>
          </p:cNvSpPr>
          <p:nvPr>
            <p:ph type="ctrTitle"/>
          </p:nvPr>
        </p:nvSpPr>
        <p:spPr/>
        <p:txBody>
          <a:bodyPr/>
          <a:lstStyle/>
          <a:p>
            <a:r>
              <a:rPr lang="en-US" altLang="zh-CN">
                <a:latin typeface="Bodoni MT" panose="02070603080606020203" pitchFamily="18" charset="0"/>
              </a:rPr>
              <a:t>Egym</a:t>
            </a:r>
            <a:endParaRPr lang="zh-CN" altLang="en-US">
              <a:latin typeface="Bodoni MT" panose="02070603080606020203" pitchFamily="18" charset="0"/>
            </a:endParaRPr>
          </a:p>
        </p:txBody>
      </p:sp>
      <p:sp>
        <p:nvSpPr>
          <p:cNvPr id="3" name="副标题 2">
            <a:extLst>
              <a:ext uri="{FF2B5EF4-FFF2-40B4-BE49-F238E27FC236}">
                <a16:creationId xmlns:a16="http://schemas.microsoft.com/office/drawing/2014/main" id="{89294CB9-4CC5-BBB5-225B-79964BE5C4B0}"/>
              </a:ext>
            </a:extLst>
          </p:cNvPr>
          <p:cNvSpPr>
            <a:spLocks noGrp="1"/>
          </p:cNvSpPr>
          <p:nvPr>
            <p:ph type="subTitle" idx="1"/>
          </p:nvPr>
        </p:nvSpPr>
        <p:spPr/>
        <p:txBody>
          <a:bodyPr>
            <a:normAutofit lnSpcReduction="10000"/>
          </a:bodyPr>
          <a:lstStyle/>
          <a:p>
            <a:pPr algn="l"/>
            <a:r>
              <a:rPr lang="zh-CN" altLang="en-US"/>
              <a:t>                                          </a:t>
            </a:r>
            <a:r>
              <a:rPr lang="zh-CN" altLang="en-US">
                <a:latin typeface="黑体" panose="02010609060101010101" pitchFamily="49" charset="-122"/>
                <a:ea typeface="黑体" panose="02010609060101010101" pitchFamily="49" charset="-122"/>
              </a:rPr>
              <a:t>健身房管理系统</a:t>
            </a:r>
            <a:endParaRPr lang="en-US" altLang="zh-CN">
              <a:latin typeface="黑体" panose="02010609060101010101" pitchFamily="49" charset="-122"/>
              <a:ea typeface="黑体" panose="02010609060101010101" pitchFamily="49" charset="-122"/>
            </a:endParaRPr>
          </a:p>
          <a:p>
            <a:pPr algn="l"/>
            <a:endParaRPr lang="en-US" altLang="zh-CN"/>
          </a:p>
          <a:p>
            <a:pPr algn="l"/>
            <a:endParaRPr lang="en-US" altLang="zh-CN"/>
          </a:p>
          <a:p>
            <a:pPr algn="r"/>
            <a:r>
              <a:rPr lang="zh-CN" altLang="en-US"/>
              <a:t>小组成员：胡峰，罗昱奇，万雨轩</a:t>
            </a:r>
          </a:p>
        </p:txBody>
      </p:sp>
    </p:spTree>
    <p:extLst>
      <p:ext uri="{BB962C8B-B14F-4D97-AF65-F5344CB8AC3E}">
        <p14:creationId xmlns:p14="http://schemas.microsoft.com/office/powerpoint/2010/main" val="1108877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99F4D-743C-BFD4-2F79-E4BFC2954DA8}"/>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技术路线</a:t>
            </a:r>
          </a:p>
        </p:txBody>
      </p:sp>
      <p:pic>
        <p:nvPicPr>
          <p:cNvPr id="5" name="内容占位符 4">
            <a:extLst>
              <a:ext uri="{FF2B5EF4-FFF2-40B4-BE49-F238E27FC236}">
                <a16:creationId xmlns:a16="http://schemas.microsoft.com/office/drawing/2014/main" id="{15E6F43A-FC84-59E0-E84E-CC088BA89A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600" y="1439127"/>
            <a:ext cx="8030343" cy="4351338"/>
          </a:xfrm>
        </p:spPr>
      </p:pic>
      <p:sp>
        <p:nvSpPr>
          <p:cNvPr id="6" name="文本框 5">
            <a:extLst>
              <a:ext uri="{FF2B5EF4-FFF2-40B4-BE49-F238E27FC236}">
                <a16:creationId xmlns:a16="http://schemas.microsoft.com/office/drawing/2014/main" id="{0D5A61CA-83CF-7447-4F4B-8192ABEA1DDB}"/>
              </a:ext>
            </a:extLst>
          </p:cNvPr>
          <p:cNvSpPr txBox="1"/>
          <p:nvPr/>
        </p:nvSpPr>
        <p:spPr>
          <a:xfrm>
            <a:off x="3432928" y="6123543"/>
            <a:ext cx="5326144" cy="369332"/>
          </a:xfrm>
          <a:prstGeom prst="rect">
            <a:avLst/>
          </a:prstGeom>
          <a:noFill/>
        </p:spPr>
        <p:txBody>
          <a:bodyPr wrap="square" rtlCol="0">
            <a:spAutoFit/>
          </a:bodyPr>
          <a:lstStyle/>
          <a:p>
            <a:r>
              <a:rPr lang="zh-CN" altLang="en-US" dirty="0"/>
              <a:t>图为</a:t>
            </a:r>
            <a:r>
              <a:rPr lang="en-US" altLang="zh-CN" dirty="0"/>
              <a:t>Postman</a:t>
            </a:r>
            <a:r>
              <a:rPr lang="zh-CN" altLang="en-US" dirty="0"/>
              <a:t>测量接口</a:t>
            </a:r>
          </a:p>
        </p:txBody>
      </p:sp>
    </p:spTree>
    <p:extLst>
      <p:ext uri="{BB962C8B-B14F-4D97-AF65-F5344CB8AC3E}">
        <p14:creationId xmlns:p14="http://schemas.microsoft.com/office/powerpoint/2010/main" val="5463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C9C13-EE34-824A-9E01-E66E7DDB0EAA}"/>
              </a:ext>
            </a:extLst>
          </p:cNvPr>
          <p:cNvSpPr>
            <a:spLocks noGrp="1"/>
          </p:cNvSpPr>
          <p:nvPr>
            <p:ph type="title"/>
          </p:nvPr>
        </p:nvSpPr>
        <p:spPr/>
        <p:txBody>
          <a:bodyPr/>
          <a:lstStyle/>
          <a:p>
            <a:r>
              <a:rPr lang="zh-CN" altLang="en-US">
                <a:latin typeface="楷体" panose="02010609060101010101" pitchFamily="49" charset="-122"/>
                <a:ea typeface="楷体" panose="02010609060101010101" pitchFamily="49" charset="-122"/>
              </a:rPr>
              <a:t>创新点与特色</a:t>
            </a:r>
          </a:p>
        </p:txBody>
      </p:sp>
      <p:sp>
        <p:nvSpPr>
          <p:cNvPr id="3" name="内容占位符 2">
            <a:extLst>
              <a:ext uri="{FF2B5EF4-FFF2-40B4-BE49-F238E27FC236}">
                <a16:creationId xmlns:a16="http://schemas.microsoft.com/office/drawing/2014/main" id="{FE827901-769B-EE85-E254-3B99C934A40D}"/>
              </a:ext>
            </a:extLst>
          </p:cNvPr>
          <p:cNvSpPr>
            <a:spLocks noGrp="1"/>
          </p:cNvSpPr>
          <p:nvPr>
            <p:ph idx="1"/>
          </p:nvPr>
        </p:nvSpPr>
        <p:spPr>
          <a:xfrm>
            <a:off x="1219200" y="1825625"/>
            <a:ext cx="10515600" cy="4351338"/>
          </a:xfrm>
        </p:spPr>
        <p:txBody>
          <a:bodyPr>
            <a:normAutofit/>
          </a:bodyPr>
          <a:lstStyle/>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r>
              <a:rPr lang="zh-CN" altLang="en-US">
                <a:latin typeface="黑体" panose="02010609060101010101" pitchFamily="49" charset="-122"/>
                <a:ea typeface="黑体" panose="02010609060101010101" pitchFamily="49" charset="-122"/>
              </a:rPr>
              <a:t>它能跑它能跑它能跑它能跑它能跑它能跑它能跑它能跑它能跑</a:t>
            </a:r>
          </a:p>
          <a:p>
            <a:pPr marL="0" indent="0">
              <a:buNone/>
            </a:pPr>
            <a:endParaRPr lang="zh-CN" altLang="en-US">
              <a:latin typeface="隶书" panose="02010509060101010101" pitchFamily="49" charset="-122"/>
              <a:ea typeface="隶书" panose="02010509060101010101" pitchFamily="49" charset="-122"/>
            </a:endParaRPr>
          </a:p>
          <a:p>
            <a:pPr marL="0" indent="0">
              <a:buNone/>
            </a:pPr>
            <a:endParaRPr lang="zh-CN" altLang="en-US">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18432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64D99-83E3-07D2-64E9-DE65FEDDCD37}"/>
              </a:ext>
            </a:extLst>
          </p:cNvPr>
          <p:cNvSpPr>
            <a:spLocks noGrp="1"/>
          </p:cNvSpPr>
          <p:nvPr>
            <p:ph type="title"/>
          </p:nvPr>
        </p:nvSpPr>
        <p:spPr/>
        <p:txBody>
          <a:bodyPr/>
          <a:lstStyle/>
          <a:p>
            <a:r>
              <a:rPr lang="en-US" altLang="zh-CN"/>
              <a:t>    </a:t>
            </a:r>
            <a:endParaRPr lang="zh-CN" altLang="en-US"/>
          </a:p>
        </p:txBody>
      </p:sp>
      <p:sp>
        <p:nvSpPr>
          <p:cNvPr id="3" name="内容占位符 2">
            <a:extLst>
              <a:ext uri="{FF2B5EF4-FFF2-40B4-BE49-F238E27FC236}">
                <a16:creationId xmlns:a16="http://schemas.microsoft.com/office/drawing/2014/main" id="{F76D6461-D310-8FC8-6039-40457F99F12F}"/>
              </a:ext>
            </a:extLst>
          </p:cNvPr>
          <p:cNvSpPr>
            <a:spLocks noGrp="1"/>
          </p:cNvSpPr>
          <p:nvPr>
            <p:ph idx="1"/>
          </p:nvPr>
        </p:nvSpPr>
        <p:spPr>
          <a:xfrm>
            <a:off x="838200" y="714375"/>
            <a:ext cx="10515600" cy="5462588"/>
          </a:xfrm>
        </p:spPr>
        <p:txBody>
          <a:bodyPr>
            <a:noAutofit/>
          </a:bodyPr>
          <a:lstStyle/>
          <a:p>
            <a:pPr marL="0" indent="0">
              <a:buNone/>
            </a:pPr>
            <a:r>
              <a:rPr lang="zh-CN" altLang="en-US" sz="18000"/>
              <a:t>它，</a:t>
            </a:r>
            <a:endParaRPr lang="en-US" altLang="zh-CN" sz="18000"/>
          </a:p>
          <a:p>
            <a:pPr marL="0" indent="0">
              <a:buNone/>
            </a:pPr>
            <a:r>
              <a:rPr lang="zh-CN" altLang="en-US" sz="18000"/>
              <a:t>真的能跑！</a:t>
            </a:r>
          </a:p>
        </p:txBody>
      </p:sp>
    </p:spTree>
    <p:extLst>
      <p:ext uri="{BB962C8B-B14F-4D97-AF65-F5344CB8AC3E}">
        <p14:creationId xmlns:p14="http://schemas.microsoft.com/office/powerpoint/2010/main" val="151326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D1BB1D9-459F-6B20-7DF8-3C6B9A7F5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AC9BBCF-99B6-AB1F-6F9D-0CBF934FAE74}"/>
              </a:ext>
            </a:extLst>
          </p:cNvPr>
          <p:cNvSpPr>
            <a:spLocks noGrp="1"/>
          </p:cNvSpPr>
          <p:nvPr>
            <p:ph type="title"/>
          </p:nvPr>
        </p:nvSpPr>
        <p:spPr>
          <a:xfrm>
            <a:off x="8416032" y="365125"/>
            <a:ext cx="3701988" cy="1325563"/>
          </a:xfrm>
        </p:spPr>
        <p:txBody>
          <a:bodyPr/>
          <a:lstStyle/>
          <a:p>
            <a:r>
              <a:rPr lang="zh-CN" altLang="en-US">
                <a:latin typeface="楷体" panose="02010609060101010101" pitchFamily="49" charset="-122"/>
                <a:ea typeface="楷体" panose="02010609060101010101" pitchFamily="49" charset="-122"/>
              </a:rPr>
              <a:t>创新点与特色</a:t>
            </a:r>
            <a:endParaRPr lang="zh-CN" altLang="en-US"/>
          </a:p>
        </p:txBody>
      </p:sp>
      <p:sp>
        <p:nvSpPr>
          <p:cNvPr id="3" name="内容占位符 2">
            <a:extLst>
              <a:ext uri="{FF2B5EF4-FFF2-40B4-BE49-F238E27FC236}">
                <a16:creationId xmlns:a16="http://schemas.microsoft.com/office/drawing/2014/main" id="{FD398ABA-A809-AB23-5364-22DB2D619CB3}"/>
              </a:ext>
            </a:extLst>
          </p:cNvPr>
          <p:cNvSpPr>
            <a:spLocks noGrp="1"/>
          </p:cNvSpPr>
          <p:nvPr>
            <p:ph idx="1"/>
          </p:nvPr>
        </p:nvSpPr>
        <p:spPr>
          <a:xfrm>
            <a:off x="4580878" y="1420427"/>
            <a:ext cx="7421732" cy="4756536"/>
          </a:xfrm>
        </p:spPr>
        <p:txBody>
          <a:bodyPr>
            <a:normAutofit fontScale="92500" lnSpcReduction="10000"/>
          </a:bodyPr>
          <a:lstStyle/>
          <a:p>
            <a:pPr marL="0" indent="0" algn="just">
              <a:lnSpc>
                <a:spcPct val="150000"/>
              </a:lnSpc>
              <a:buNone/>
            </a:pPr>
            <a:r>
              <a:rPr lang="en-US" altLang="zh-CN"/>
              <a:t>       </a:t>
            </a:r>
            <a:r>
              <a:rPr lang="zh-CN" altLang="en-US"/>
              <a:t>现如今，很多大学也有健身房（如计算机学院八楼），为了提高器材利用率以服务广大师生，本系统在现有基础上可新增一个器材预约功能，就如图书馆预约功能一样，每位用户（学生）可以根据自身需要在线查看健身房的器材实时使用情况，并预约不同时间段的不同的器材，以避免去健身房时发现人数很多可用器材很少以及自己想使用的器材全部被占用等情况。</a:t>
            </a:r>
          </a:p>
        </p:txBody>
      </p:sp>
    </p:spTree>
    <p:extLst>
      <p:ext uri="{BB962C8B-B14F-4D97-AF65-F5344CB8AC3E}">
        <p14:creationId xmlns:p14="http://schemas.microsoft.com/office/powerpoint/2010/main" val="492419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BF575-CC08-60BE-4044-A4750052DAEE}"/>
              </a:ext>
            </a:extLst>
          </p:cNvPr>
          <p:cNvSpPr>
            <a:spLocks noGrp="1"/>
          </p:cNvSpPr>
          <p:nvPr>
            <p:ph type="title"/>
          </p:nvPr>
        </p:nvSpPr>
        <p:spPr>
          <a:xfrm>
            <a:off x="838200" y="365125"/>
            <a:ext cx="10515600" cy="3063875"/>
          </a:xfrm>
        </p:spPr>
        <p:txBody>
          <a:bodyPr/>
          <a:lstStyle/>
          <a:p>
            <a:r>
              <a:rPr lang="zh-CN" altLang="en-US">
                <a:latin typeface="楷体" panose="02010609060101010101" pitchFamily="49" charset="-122"/>
                <a:ea typeface="楷体" panose="02010609060101010101" pitchFamily="49" charset="-122"/>
              </a:rPr>
              <a:t>一刻也没有为</a:t>
            </a:r>
            <a:r>
              <a:rPr lang="en-US" altLang="zh-CN">
                <a:latin typeface="楷体" panose="02010609060101010101" pitchFamily="49" charset="-122"/>
                <a:ea typeface="楷体" panose="02010609060101010101" pitchFamily="49" charset="-122"/>
              </a:rPr>
              <a:t>PPT</a:t>
            </a:r>
            <a:r>
              <a:rPr lang="zh-CN" altLang="en-US">
                <a:latin typeface="楷体" panose="02010609060101010101" pitchFamily="49" charset="-122"/>
                <a:ea typeface="楷体" panose="02010609060101010101" pitchFamily="49" charset="-122"/>
              </a:rPr>
              <a:t>结束感到悲伤</a:t>
            </a:r>
          </a:p>
        </p:txBody>
      </p:sp>
      <p:sp>
        <p:nvSpPr>
          <p:cNvPr id="3" name="内容占位符 2">
            <a:extLst>
              <a:ext uri="{FF2B5EF4-FFF2-40B4-BE49-F238E27FC236}">
                <a16:creationId xmlns:a16="http://schemas.microsoft.com/office/drawing/2014/main" id="{C162C8AC-75A4-1FA8-03CB-232293D68817}"/>
              </a:ext>
            </a:extLst>
          </p:cNvPr>
          <p:cNvSpPr>
            <a:spLocks noGrp="1"/>
          </p:cNvSpPr>
          <p:nvPr>
            <p:ph idx="1"/>
          </p:nvPr>
        </p:nvSpPr>
        <p:spPr>
          <a:xfrm>
            <a:off x="838200" y="2353469"/>
            <a:ext cx="10515600" cy="3823494"/>
          </a:xfrm>
        </p:spPr>
        <p:txBody>
          <a:bodyPr>
            <a:normAutofit/>
          </a:bodyPr>
          <a:lstStyle/>
          <a:p>
            <a:pPr marL="0" indent="0">
              <a:buNone/>
            </a:pPr>
            <a:r>
              <a:rPr lang="zh-CN" altLang="en-US" sz="4400">
                <a:latin typeface="楷体" panose="02010609060101010101" pitchFamily="49" charset="-122"/>
                <a:ea typeface="楷体" panose="02010609060101010101" pitchFamily="49" charset="-122"/>
              </a:rPr>
              <a:t>立刻登上验收画面的是</a:t>
            </a:r>
            <a:r>
              <a:rPr lang="en-US" altLang="zh-CN" sz="4400">
                <a:latin typeface="楷体" panose="02010609060101010101" pitchFamily="49" charset="-122"/>
                <a:ea typeface="楷体" panose="02010609060101010101" pitchFamily="49" charset="-122"/>
              </a:rPr>
              <a:t>——</a:t>
            </a:r>
          </a:p>
          <a:p>
            <a:pPr marL="0" indent="0" algn="ctr">
              <a:buNone/>
            </a:pPr>
            <a:endParaRPr lang="en-US" altLang="zh-CN" sz="6600"/>
          </a:p>
          <a:p>
            <a:pPr marL="0" indent="0">
              <a:buNone/>
            </a:pPr>
            <a:r>
              <a:rPr lang="zh-CN" altLang="en-US" sz="6600"/>
              <a:t>讲解演示软件功能</a:t>
            </a:r>
          </a:p>
        </p:txBody>
      </p:sp>
      <p:pic>
        <p:nvPicPr>
          <p:cNvPr id="5" name="图片 4">
            <a:extLst>
              <a:ext uri="{FF2B5EF4-FFF2-40B4-BE49-F238E27FC236}">
                <a16:creationId xmlns:a16="http://schemas.microsoft.com/office/drawing/2014/main" id="{0E47BC1A-EC1A-683E-7FCC-57FACCAC9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050" y="1404144"/>
            <a:ext cx="2957830" cy="4013200"/>
          </a:xfrm>
          <a:prstGeom prst="rect">
            <a:avLst/>
          </a:prstGeom>
        </p:spPr>
      </p:pic>
    </p:spTree>
    <p:extLst>
      <p:ext uri="{BB962C8B-B14F-4D97-AF65-F5344CB8AC3E}">
        <p14:creationId xmlns:p14="http://schemas.microsoft.com/office/powerpoint/2010/main" val="74653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05" y="0"/>
            <a:ext cx="3309616" cy="68580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7091917" y="1280672"/>
            <a:ext cx="3152886" cy="461633"/>
          </a:xfrm>
          <a:prstGeom prst="rect">
            <a:avLst/>
          </a:prstGeom>
        </p:spPr>
        <p:txBody>
          <a:bodyPr wrap="square" lIns="0" tIns="45704" rIns="91410" bIns="45704">
            <a:spAutoFit/>
          </a:bodyPr>
          <a:lstStyle/>
          <a:p>
            <a:r>
              <a:rPr lang="zh-CN" altLang="en-US" sz="2400" b="1">
                <a:solidFill>
                  <a:schemeClr val="bg1">
                    <a:lumMod val="50000"/>
                  </a:schemeClr>
                </a:solidFill>
                <a:latin typeface="微软雅黑" pitchFamily="34" charset="-122"/>
                <a:ea typeface="微软雅黑" pitchFamily="34" charset="-122"/>
              </a:rPr>
              <a:t>选题动机</a:t>
            </a:r>
            <a:endParaRPr lang="zh-CN" altLang="en-US" dirty="0">
              <a:solidFill>
                <a:schemeClr val="bg1">
                  <a:lumMod val="50000"/>
                </a:schemeClr>
              </a:solidFill>
              <a:latin typeface="Impact" panose="020B0806030902050204" pitchFamily="34" charset="0"/>
              <a:ea typeface="宋体" charset="-122"/>
              <a:cs typeface="Arial" panose="020B0604020202020204" pitchFamily="34" charset="0"/>
            </a:endParaRPr>
          </a:p>
        </p:txBody>
      </p:sp>
      <p:sp>
        <p:nvSpPr>
          <p:cNvPr id="88" name="矩形 87"/>
          <p:cNvSpPr/>
          <p:nvPr/>
        </p:nvSpPr>
        <p:spPr>
          <a:xfrm>
            <a:off x="7091916" y="2481529"/>
            <a:ext cx="3970301" cy="461633"/>
          </a:xfrm>
          <a:prstGeom prst="rect">
            <a:avLst/>
          </a:prstGeom>
        </p:spPr>
        <p:txBody>
          <a:bodyPr wrap="square" lIns="0" tIns="45704" rIns="91410" bIns="45704">
            <a:spAutoFit/>
          </a:bodyPr>
          <a:lstStyle/>
          <a:p>
            <a:r>
              <a:rPr lang="zh-CN" altLang="en-US" sz="2400" b="1">
                <a:solidFill>
                  <a:schemeClr val="bg1">
                    <a:lumMod val="50000"/>
                  </a:schemeClr>
                </a:solidFill>
                <a:latin typeface="微软雅黑" pitchFamily="34" charset="-122"/>
                <a:ea typeface="微软雅黑" pitchFamily="34" charset="-122"/>
              </a:rPr>
              <a:t>软件功能</a:t>
            </a:r>
            <a:endParaRPr lang="zh-CN" altLang="en-US" dirty="0">
              <a:solidFill>
                <a:schemeClr val="bg1">
                  <a:lumMod val="50000"/>
                </a:schemeClr>
              </a:solidFill>
              <a:latin typeface="Impact" panose="020B0806030902050204" pitchFamily="34" charset="0"/>
              <a:ea typeface="宋体" charset="-122"/>
              <a:cs typeface="Arial" panose="020B0604020202020204" pitchFamily="34" charset="0"/>
            </a:endParaRPr>
          </a:p>
        </p:txBody>
      </p:sp>
      <p:sp>
        <p:nvSpPr>
          <p:cNvPr id="89" name="矩形 88"/>
          <p:cNvSpPr/>
          <p:nvPr/>
        </p:nvSpPr>
        <p:spPr>
          <a:xfrm>
            <a:off x="7091916" y="3734595"/>
            <a:ext cx="3970301" cy="461633"/>
          </a:xfrm>
          <a:prstGeom prst="rect">
            <a:avLst/>
          </a:prstGeom>
        </p:spPr>
        <p:txBody>
          <a:bodyPr wrap="square" lIns="0" tIns="45704" rIns="91410" bIns="45704">
            <a:spAutoFit/>
          </a:bodyPr>
          <a:lstStyle/>
          <a:p>
            <a:r>
              <a:rPr lang="zh-CN" altLang="en-US" sz="2400" b="1">
                <a:solidFill>
                  <a:schemeClr val="bg1">
                    <a:lumMod val="50000"/>
                  </a:schemeClr>
                </a:solidFill>
                <a:latin typeface="微软雅黑" pitchFamily="34" charset="-122"/>
                <a:ea typeface="微软雅黑" pitchFamily="34" charset="-122"/>
              </a:rPr>
              <a:t>技术路线</a:t>
            </a:r>
            <a:endParaRPr lang="zh-CN" altLang="en-US" dirty="0">
              <a:solidFill>
                <a:schemeClr val="bg1">
                  <a:lumMod val="50000"/>
                </a:schemeClr>
              </a:solidFill>
              <a:latin typeface="Impact" panose="020B0806030902050204" pitchFamily="34" charset="0"/>
              <a:ea typeface="宋体" charset="-122"/>
              <a:cs typeface="Arial" panose="020B0604020202020204" pitchFamily="34" charset="0"/>
            </a:endParaRPr>
          </a:p>
        </p:txBody>
      </p:sp>
      <p:sp>
        <p:nvSpPr>
          <p:cNvPr id="90" name="矩形 89"/>
          <p:cNvSpPr/>
          <p:nvPr/>
        </p:nvSpPr>
        <p:spPr>
          <a:xfrm>
            <a:off x="7091916" y="4980270"/>
            <a:ext cx="3970301" cy="461633"/>
          </a:xfrm>
          <a:prstGeom prst="rect">
            <a:avLst/>
          </a:prstGeom>
        </p:spPr>
        <p:txBody>
          <a:bodyPr wrap="square" lIns="0" tIns="45704" rIns="91410" bIns="45704">
            <a:spAutoFit/>
          </a:bodyPr>
          <a:lstStyle/>
          <a:p>
            <a:r>
              <a:rPr lang="zh-CN" altLang="en-US" sz="2400" b="1">
                <a:solidFill>
                  <a:schemeClr val="bg1">
                    <a:lumMod val="50000"/>
                  </a:schemeClr>
                </a:solidFill>
                <a:latin typeface="微软雅黑" pitchFamily="34" charset="-122"/>
                <a:ea typeface="微软雅黑" pitchFamily="34" charset="-122"/>
              </a:rPr>
              <a:t>创新点与特色</a:t>
            </a:r>
            <a:endParaRPr lang="zh-CN" altLang="en-US" dirty="0">
              <a:solidFill>
                <a:schemeClr val="bg1">
                  <a:lumMod val="50000"/>
                </a:schemeClr>
              </a:solidFill>
              <a:latin typeface="Impact" panose="020B0806030902050204" pitchFamily="34" charset="0"/>
              <a:ea typeface="宋体" charset="-122"/>
              <a:cs typeface="Arial" panose="020B0604020202020204" pitchFamily="34" charset="0"/>
            </a:endParaRPr>
          </a:p>
        </p:txBody>
      </p:sp>
      <p:grpSp>
        <p:nvGrpSpPr>
          <p:cNvPr id="91" name="组合 90"/>
          <p:cNvGrpSpPr/>
          <p:nvPr/>
        </p:nvGrpSpPr>
        <p:grpSpPr>
          <a:xfrm>
            <a:off x="1882843" y="1747410"/>
            <a:ext cx="2857904" cy="3224558"/>
            <a:chOff x="1632857" y="1363189"/>
            <a:chExt cx="1684422" cy="1900524"/>
          </a:xfrm>
        </p:grpSpPr>
        <p:sp>
          <p:nvSpPr>
            <p:cNvPr id="92" name="Freeform 5"/>
            <p:cNvSpPr>
              <a:spLocks/>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64" tIns="34282" rIns="68564" bIns="34282" numCol="1" anchor="t" anchorCtr="0" compatLnSpc="1">
              <a:prstTxWarp prst="textNoShape">
                <a:avLst/>
              </a:prstTxWarp>
            </a:bodyPr>
            <a:lstStyle/>
            <a:p>
              <a:endParaRPr lang="zh-CN" altLang="en-US"/>
            </a:p>
          </p:txBody>
        </p:sp>
        <p:sp>
          <p:nvSpPr>
            <p:cNvPr id="93"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a:p>
          </p:txBody>
        </p:sp>
        <p:sp>
          <p:nvSpPr>
            <p:cNvPr id="94" name="文本框 94"/>
            <p:cNvSpPr txBox="1"/>
            <p:nvPr/>
          </p:nvSpPr>
          <p:spPr>
            <a:xfrm>
              <a:off x="1705546" y="2007617"/>
              <a:ext cx="1539044" cy="584881"/>
            </a:xfrm>
            <a:prstGeom prst="rect">
              <a:avLst/>
            </a:prstGeom>
            <a:noFill/>
          </p:spPr>
          <p:txBody>
            <a:bodyPr wrap="square" lIns="68564" tIns="34282" rIns="68564" bIns="34282" rtlCol="0">
              <a:spAutoFit/>
            </a:bodyPr>
            <a:lstStyle/>
            <a:p>
              <a:pPr algn="ctr"/>
              <a:r>
                <a:rPr lang="zh-CN" altLang="en-US" sz="5999" b="1" dirty="0">
                  <a:solidFill>
                    <a:schemeClr val="bg1"/>
                  </a:solidFill>
                  <a:latin typeface="微软雅黑" pitchFamily="34" charset="-122"/>
                  <a:ea typeface="微软雅黑" pitchFamily="34" charset="-122"/>
                </a:rPr>
                <a:t>目录</a:t>
              </a:r>
            </a:p>
          </p:txBody>
        </p:sp>
      </p:grpSp>
      <p:grpSp>
        <p:nvGrpSpPr>
          <p:cNvPr id="95" name="组合 94"/>
          <p:cNvGrpSpPr/>
          <p:nvPr/>
        </p:nvGrpSpPr>
        <p:grpSpPr>
          <a:xfrm>
            <a:off x="5765412" y="1046871"/>
            <a:ext cx="950124" cy="1072019"/>
            <a:chOff x="1632857" y="1363189"/>
            <a:chExt cx="1684422" cy="1900524"/>
          </a:xfrm>
        </p:grpSpPr>
        <p:sp>
          <p:nvSpPr>
            <p:cNvPr id="96" name="Freeform 5"/>
            <p:cNvSpPr>
              <a:spLocks/>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64" tIns="34282" rIns="68564" bIns="34282" numCol="1" anchor="t" anchorCtr="0" compatLnSpc="1">
              <a:prstTxWarp prst="textNoShape">
                <a:avLst/>
              </a:prstTxWarp>
            </a:bodyPr>
            <a:lstStyle/>
            <a:p>
              <a:endParaRPr lang="zh-CN" altLang="en-US"/>
            </a:p>
          </p:txBody>
        </p:sp>
        <p:sp>
          <p:nvSpPr>
            <p:cNvPr id="97"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a:p>
          </p:txBody>
        </p:sp>
        <p:sp>
          <p:nvSpPr>
            <p:cNvPr id="98" name="文本框 94"/>
            <p:cNvSpPr txBox="1"/>
            <p:nvPr/>
          </p:nvSpPr>
          <p:spPr>
            <a:xfrm>
              <a:off x="1753214" y="1740677"/>
              <a:ext cx="1539043" cy="1159217"/>
            </a:xfrm>
            <a:prstGeom prst="rect">
              <a:avLst/>
            </a:prstGeom>
            <a:noFill/>
          </p:spPr>
          <p:txBody>
            <a:bodyPr wrap="square" lIns="68564" tIns="34282" rIns="68564" bIns="34282" rtlCol="0">
              <a:spAutoFit/>
            </a:bodyPr>
            <a:lstStyle/>
            <a:p>
              <a:pPr algn="ctr"/>
              <a:r>
                <a:rPr lang="en-US" altLang="zh-CN" sz="3799" b="1" dirty="0">
                  <a:solidFill>
                    <a:schemeClr val="bg1"/>
                  </a:solidFill>
                  <a:latin typeface="微软雅黑" pitchFamily="34" charset="-122"/>
                  <a:ea typeface="微软雅黑" pitchFamily="34" charset="-122"/>
                </a:rPr>
                <a:t>A</a:t>
              </a:r>
              <a:endParaRPr lang="zh-CN" altLang="en-US" sz="3799" b="1" dirty="0">
                <a:solidFill>
                  <a:schemeClr val="bg1"/>
                </a:solidFill>
                <a:latin typeface="微软雅黑" pitchFamily="34" charset="-122"/>
                <a:ea typeface="微软雅黑" pitchFamily="34" charset="-122"/>
              </a:endParaRPr>
            </a:p>
          </p:txBody>
        </p:sp>
      </p:grpSp>
      <p:grpSp>
        <p:nvGrpSpPr>
          <p:cNvPr id="99" name="组合 98"/>
          <p:cNvGrpSpPr/>
          <p:nvPr/>
        </p:nvGrpSpPr>
        <p:grpSpPr>
          <a:xfrm>
            <a:off x="5760704" y="2289414"/>
            <a:ext cx="950124" cy="1072019"/>
            <a:chOff x="1632857" y="1363189"/>
            <a:chExt cx="1684422" cy="1900524"/>
          </a:xfrm>
        </p:grpSpPr>
        <p:sp>
          <p:nvSpPr>
            <p:cNvPr id="100" name="Freeform 5"/>
            <p:cNvSpPr>
              <a:spLocks/>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64" tIns="34282" rIns="68564" bIns="34282" numCol="1" anchor="t" anchorCtr="0" compatLnSpc="1">
              <a:prstTxWarp prst="textNoShape">
                <a:avLst/>
              </a:prstTxWarp>
            </a:bodyPr>
            <a:lstStyle/>
            <a:p>
              <a:endParaRPr lang="zh-CN" altLang="en-US"/>
            </a:p>
          </p:txBody>
        </p:sp>
        <p:sp>
          <p:nvSpPr>
            <p:cNvPr id="101"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9E5A"/>
            </a:solidFill>
            <a:ln w="15875">
              <a:noFill/>
            </a:ln>
            <a:effectLst>
              <a:innerShdw blurRad="63500" dist="25400" dir="81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a:p>
          </p:txBody>
        </p:sp>
        <p:sp>
          <p:nvSpPr>
            <p:cNvPr id="102" name="文本框 94"/>
            <p:cNvSpPr txBox="1"/>
            <p:nvPr/>
          </p:nvSpPr>
          <p:spPr>
            <a:xfrm>
              <a:off x="1753214" y="1767689"/>
              <a:ext cx="1539043" cy="1159217"/>
            </a:xfrm>
            <a:prstGeom prst="rect">
              <a:avLst/>
            </a:prstGeom>
            <a:noFill/>
          </p:spPr>
          <p:txBody>
            <a:bodyPr wrap="square" lIns="68564" tIns="34282" rIns="68564" bIns="34282" rtlCol="0">
              <a:spAutoFit/>
            </a:bodyPr>
            <a:lstStyle/>
            <a:p>
              <a:pPr algn="ctr"/>
              <a:r>
                <a:rPr lang="en-US" altLang="zh-CN" sz="3799" b="1" dirty="0">
                  <a:solidFill>
                    <a:schemeClr val="bg1"/>
                  </a:solidFill>
                  <a:latin typeface="微软雅黑" pitchFamily="34" charset="-122"/>
                  <a:ea typeface="微软雅黑" pitchFamily="34" charset="-122"/>
                </a:rPr>
                <a:t>B</a:t>
              </a:r>
              <a:endParaRPr lang="zh-CN" altLang="en-US" sz="3799" b="1" dirty="0">
                <a:solidFill>
                  <a:schemeClr val="bg1"/>
                </a:solidFill>
                <a:latin typeface="微软雅黑" pitchFamily="34" charset="-122"/>
                <a:ea typeface="微软雅黑" pitchFamily="34" charset="-122"/>
              </a:endParaRPr>
            </a:p>
          </p:txBody>
        </p:sp>
      </p:grpSp>
      <p:grpSp>
        <p:nvGrpSpPr>
          <p:cNvPr id="103" name="组合 102"/>
          <p:cNvGrpSpPr/>
          <p:nvPr/>
        </p:nvGrpSpPr>
        <p:grpSpPr>
          <a:xfrm>
            <a:off x="5775940" y="3536522"/>
            <a:ext cx="950124" cy="1072019"/>
            <a:chOff x="1632857" y="1363189"/>
            <a:chExt cx="1684422" cy="1900524"/>
          </a:xfrm>
        </p:grpSpPr>
        <p:sp>
          <p:nvSpPr>
            <p:cNvPr id="104" name="Freeform 5"/>
            <p:cNvSpPr>
              <a:spLocks/>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64" tIns="34282" rIns="68564" bIns="34282" numCol="1" anchor="t" anchorCtr="0" compatLnSpc="1">
              <a:prstTxWarp prst="textNoShape">
                <a:avLst/>
              </a:prstTxWarp>
            </a:bodyPr>
            <a:lstStyle/>
            <a:p>
              <a:endParaRPr lang="zh-CN" altLang="en-US"/>
            </a:p>
          </p:txBody>
        </p:sp>
        <p:sp>
          <p:nvSpPr>
            <p:cNvPr id="105"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15875">
              <a:noFill/>
            </a:ln>
            <a:effectLst>
              <a:innerShdw blurRad="63500" dist="25400" dir="81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a:p>
          </p:txBody>
        </p:sp>
        <p:sp>
          <p:nvSpPr>
            <p:cNvPr id="106" name="文本框 94"/>
            <p:cNvSpPr txBox="1"/>
            <p:nvPr/>
          </p:nvSpPr>
          <p:spPr>
            <a:xfrm>
              <a:off x="1729380" y="1767689"/>
              <a:ext cx="1539043" cy="1159217"/>
            </a:xfrm>
            <a:prstGeom prst="rect">
              <a:avLst/>
            </a:prstGeom>
            <a:noFill/>
          </p:spPr>
          <p:txBody>
            <a:bodyPr wrap="square" lIns="68564" tIns="34282" rIns="68564" bIns="34282" rtlCol="0">
              <a:spAutoFit/>
            </a:bodyPr>
            <a:lstStyle/>
            <a:p>
              <a:pPr algn="ctr"/>
              <a:r>
                <a:rPr lang="en-US" altLang="zh-CN" sz="3799" b="1" dirty="0">
                  <a:solidFill>
                    <a:schemeClr val="bg1"/>
                  </a:solidFill>
                  <a:latin typeface="微软雅黑" pitchFamily="34" charset="-122"/>
                  <a:ea typeface="微软雅黑" pitchFamily="34" charset="-122"/>
                </a:rPr>
                <a:t>C</a:t>
              </a:r>
              <a:endParaRPr lang="zh-CN" altLang="en-US" sz="3799" b="1" dirty="0">
                <a:solidFill>
                  <a:schemeClr val="bg1"/>
                </a:solidFill>
                <a:latin typeface="微软雅黑" pitchFamily="34" charset="-122"/>
                <a:ea typeface="微软雅黑" pitchFamily="34" charset="-122"/>
              </a:endParaRPr>
            </a:p>
          </p:txBody>
        </p:sp>
      </p:grpSp>
      <p:grpSp>
        <p:nvGrpSpPr>
          <p:cNvPr id="107" name="组合 106"/>
          <p:cNvGrpSpPr/>
          <p:nvPr/>
        </p:nvGrpSpPr>
        <p:grpSpPr>
          <a:xfrm>
            <a:off x="5803548" y="4750062"/>
            <a:ext cx="950124" cy="1072019"/>
            <a:chOff x="1632857" y="1363189"/>
            <a:chExt cx="1684422" cy="1900524"/>
          </a:xfrm>
        </p:grpSpPr>
        <p:sp>
          <p:nvSpPr>
            <p:cNvPr id="108" name="Freeform 5"/>
            <p:cNvSpPr>
              <a:spLocks/>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64" tIns="34282" rIns="68564" bIns="34282" numCol="1" anchor="t" anchorCtr="0" compatLnSpc="1">
              <a:prstTxWarp prst="textNoShape">
                <a:avLst/>
              </a:prstTxWarp>
            </a:bodyPr>
            <a:lstStyle/>
            <a:p>
              <a:endParaRPr lang="zh-CN" altLang="en-US"/>
            </a:p>
          </p:txBody>
        </p:sp>
        <p:sp>
          <p:nvSpPr>
            <p:cNvPr id="109"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95F95"/>
            </a:solidFill>
            <a:ln w="15875">
              <a:noFill/>
            </a:ln>
            <a:effectLst>
              <a:innerShdw blurRad="63500" dist="25400" dir="8100000">
                <a:prstClr val="black">
                  <a:alpha val="50000"/>
                </a:prstClr>
              </a:innerShdw>
            </a:effectLst>
          </p:spPr>
          <p:txBody>
            <a:bodyPr vert="horz" wrap="square" lIns="68564" tIns="34282" rIns="68564" bIns="34282" numCol="1" anchor="t" anchorCtr="0" compatLnSpc="1">
              <a:prstTxWarp prst="textNoShape">
                <a:avLst/>
              </a:prstTxWarp>
            </a:bodyPr>
            <a:lstStyle/>
            <a:p>
              <a:endParaRPr lang="zh-CN" altLang="en-US"/>
            </a:p>
          </p:txBody>
        </p:sp>
        <p:sp>
          <p:nvSpPr>
            <p:cNvPr id="110" name="文本框 94"/>
            <p:cNvSpPr txBox="1"/>
            <p:nvPr/>
          </p:nvSpPr>
          <p:spPr>
            <a:xfrm>
              <a:off x="1753214" y="1767689"/>
              <a:ext cx="1539043" cy="1159217"/>
            </a:xfrm>
            <a:prstGeom prst="rect">
              <a:avLst/>
            </a:prstGeom>
            <a:noFill/>
          </p:spPr>
          <p:txBody>
            <a:bodyPr wrap="square" lIns="68564" tIns="34282" rIns="68564" bIns="34282" rtlCol="0">
              <a:spAutoFit/>
            </a:bodyPr>
            <a:lstStyle/>
            <a:p>
              <a:pPr algn="ctr"/>
              <a:r>
                <a:rPr lang="en-US" altLang="zh-CN" sz="3799" b="1" dirty="0">
                  <a:solidFill>
                    <a:schemeClr val="bg1"/>
                  </a:solidFill>
                  <a:latin typeface="微软雅黑" pitchFamily="34" charset="-122"/>
                  <a:ea typeface="微软雅黑" pitchFamily="34" charset="-122"/>
                </a:rPr>
                <a:t>D</a:t>
              </a:r>
              <a:endParaRPr lang="zh-CN" altLang="en-US" sz="3799"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95987628"/>
      </p:ext>
    </p:extLst>
  </p:cSld>
  <p:clrMapOvr>
    <a:masterClrMapping/>
  </p:clrMapOvr>
  <mc:AlternateContent xmlns:mc="http://schemas.openxmlformats.org/markup-compatibility/2006" xmlns:p14="http://schemas.microsoft.com/office/powerpoint/2010/main">
    <mc:Choice Requires="p14">
      <p:transition spd="slow" p14:dur="15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20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nodeType="withEffect">
                                      <p:stCondLst>
                                        <p:cond delay="35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5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childTnLst>
                              </p:cTn>
                            </p:par>
                            <p:par>
                              <p:cTn id="35" fill="hold">
                                <p:stCondLst>
                                  <p:cond delay="2000"/>
                                </p:stCondLst>
                                <p:childTnLst>
                                  <p:par>
                                    <p:cTn id="36" presetID="2" presetClass="entr" presetSubtype="2" fill="hold" grpId="0" nodeType="afterEffect" p14:presetBounceEnd="58333">
                                      <p:stCondLst>
                                        <p:cond delay="0"/>
                                      </p:stCondLst>
                                      <p:childTnLst>
                                        <p:set>
                                          <p:cBhvr>
                                            <p:cTn id="37" dur="1" fill="hold">
                                              <p:stCondLst>
                                                <p:cond delay="0"/>
                                              </p:stCondLst>
                                            </p:cTn>
                                            <p:tgtEl>
                                              <p:spTgt spid="87"/>
                                            </p:tgtEl>
                                            <p:attrNameLst>
                                              <p:attrName>style.visibility</p:attrName>
                                            </p:attrNameLst>
                                          </p:cBhvr>
                                          <p:to>
                                            <p:strVal val="visible"/>
                                          </p:to>
                                        </p:set>
                                        <p:anim calcmode="lin" valueType="num" p14:bounceEnd="58333">
                                          <p:cBhvr additive="base">
                                            <p:cTn id="38" dur="600" fill="hold"/>
                                            <p:tgtEl>
                                              <p:spTgt spid="87"/>
                                            </p:tgtEl>
                                            <p:attrNameLst>
                                              <p:attrName>ppt_x</p:attrName>
                                            </p:attrNameLst>
                                          </p:cBhvr>
                                          <p:tavLst>
                                            <p:tav tm="0">
                                              <p:val>
                                                <p:strVal val="1+#ppt_w/2"/>
                                              </p:val>
                                            </p:tav>
                                            <p:tav tm="100000">
                                              <p:val>
                                                <p:strVal val="#ppt_x"/>
                                              </p:val>
                                            </p:tav>
                                          </p:tavLst>
                                        </p:anim>
                                        <p:anim calcmode="lin" valueType="num" p14:bounceEnd="58333">
                                          <p:cBhvr additive="base">
                                            <p:cTn id="39" dur="600" fill="hold"/>
                                            <p:tgtEl>
                                              <p:spTgt spid="8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14:presetBounceEnd="58333">
                                      <p:stCondLst>
                                        <p:cond delay="200"/>
                                      </p:stCondLst>
                                      <p:childTnLst>
                                        <p:set>
                                          <p:cBhvr>
                                            <p:cTn id="41" dur="1" fill="hold">
                                              <p:stCondLst>
                                                <p:cond delay="0"/>
                                              </p:stCondLst>
                                            </p:cTn>
                                            <p:tgtEl>
                                              <p:spTgt spid="88"/>
                                            </p:tgtEl>
                                            <p:attrNameLst>
                                              <p:attrName>style.visibility</p:attrName>
                                            </p:attrNameLst>
                                          </p:cBhvr>
                                          <p:to>
                                            <p:strVal val="visible"/>
                                          </p:to>
                                        </p:set>
                                        <p:anim calcmode="lin" valueType="num" p14:bounceEnd="58333">
                                          <p:cBhvr additive="base">
                                            <p:cTn id="42" dur="600" fill="hold"/>
                                            <p:tgtEl>
                                              <p:spTgt spid="88"/>
                                            </p:tgtEl>
                                            <p:attrNameLst>
                                              <p:attrName>ppt_x</p:attrName>
                                            </p:attrNameLst>
                                          </p:cBhvr>
                                          <p:tavLst>
                                            <p:tav tm="0">
                                              <p:val>
                                                <p:strVal val="1+#ppt_w/2"/>
                                              </p:val>
                                            </p:tav>
                                            <p:tav tm="100000">
                                              <p:val>
                                                <p:strVal val="#ppt_x"/>
                                              </p:val>
                                            </p:tav>
                                          </p:tavLst>
                                        </p:anim>
                                        <p:anim calcmode="lin" valueType="num" p14:bounceEnd="58333">
                                          <p:cBhvr additive="base">
                                            <p:cTn id="43" dur="600" fill="hold"/>
                                            <p:tgtEl>
                                              <p:spTgt spid="8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14:presetBounceEnd="58333">
                                      <p:stCondLst>
                                        <p:cond delay="350"/>
                                      </p:stCondLst>
                                      <p:childTnLst>
                                        <p:set>
                                          <p:cBhvr>
                                            <p:cTn id="45" dur="1" fill="hold">
                                              <p:stCondLst>
                                                <p:cond delay="0"/>
                                              </p:stCondLst>
                                            </p:cTn>
                                            <p:tgtEl>
                                              <p:spTgt spid="89"/>
                                            </p:tgtEl>
                                            <p:attrNameLst>
                                              <p:attrName>style.visibility</p:attrName>
                                            </p:attrNameLst>
                                          </p:cBhvr>
                                          <p:to>
                                            <p:strVal val="visible"/>
                                          </p:to>
                                        </p:set>
                                        <p:anim calcmode="lin" valueType="num" p14:bounceEnd="58333">
                                          <p:cBhvr additive="base">
                                            <p:cTn id="46" dur="600" fill="hold"/>
                                            <p:tgtEl>
                                              <p:spTgt spid="89"/>
                                            </p:tgtEl>
                                            <p:attrNameLst>
                                              <p:attrName>ppt_x</p:attrName>
                                            </p:attrNameLst>
                                          </p:cBhvr>
                                          <p:tavLst>
                                            <p:tav tm="0">
                                              <p:val>
                                                <p:strVal val="1+#ppt_w/2"/>
                                              </p:val>
                                            </p:tav>
                                            <p:tav tm="100000">
                                              <p:val>
                                                <p:strVal val="#ppt_x"/>
                                              </p:val>
                                            </p:tav>
                                          </p:tavLst>
                                        </p:anim>
                                        <p:anim calcmode="lin" valueType="num" p14:bounceEnd="58333">
                                          <p:cBhvr additive="base">
                                            <p:cTn id="47" dur="600" fill="hold"/>
                                            <p:tgtEl>
                                              <p:spTgt spid="8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58333">
                                      <p:stCondLst>
                                        <p:cond delay="500"/>
                                      </p:stCondLst>
                                      <p:childTnLst>
                                        <p:set>
                                          <p:cBhvr>
                                            <p:cTn id="49" dur="1" fill="hold">
                                              <p:stCondLst>
                                                <p:cond delay="0"/>
                                              </p:stCondLst>
                                            </p:cTn>
                                            <p:tgtEl>
                                              <p:spTgt spid="90"/>
                                            </p:tgtEl>
                                            <p:attrNameLst>
                                              <p:attrName>style.visibility</p:attrName>
                                            </p:attrNameLst>
                                          </p:cBhvr>
                                          <p:to>
                                            <p:strVal val="visible"/>
                                          </p:to>
                                        </p:set>
                                        <p:anim calcmode="lin" valueType="num" p14:bounceEnd="58333">
                                          <p:cBhvr additive="base">
                                            <p:cTn id="50" dur="600" fill="hold"/>
                                            <p:tgtEl>
                                              <p:spTgt spid="90"/>
                                            </p:tgtEl>
                                            <p:attrNameLst>
                                              <p:attrName>ppt_x</p:attrName>
                                            </p:attrNameLst>
                                          </p:cBhvr>
                                          <p:tavLst>
                                            <p:tav tm="0">
                                              <p:val>
                                                <p:strVal val="1+#ppt_w/2"/>
                                              </p:val>
                                            </p:tav>
                                            <p:tav tm="100000">
                                              <p:val>
                                                <p:strVal val="#ppt_x"/>
                                              </p:val>
                                            </p:tav>
                                          </p:tavLst>
                                        </p:anim>
                                        <p:anim calcmode="lin" valueType="num" p14:bounceEnd="58333">
                                          <p:cBhvr additive="base">
                                            <p:cTn id="51" dur="6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88" grpId="0"/>
          <p:bldP spid="89" grpId="0"/>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20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nodeType="withEffect">
                                      <p:stCondLst>
                                        <p:cond delay="35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5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childTnLst>
                              </p:cTn>
                            </p:par>
                            <p:par>
                              <p:cTn id="35" fill="hold">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87"/>
                                            </p:tgtEl>
                                            <p:attrNameLst>
                                              <p:attrName>style.visibility</p:attrName>
                                            </p:attrNameLst>
                                          </p:cBhvr>
                                          <p:to>
                                            <p:strVal val="visible"/>
                                          </p:to>
                                        </p:set>
                                        <p:anim calcmode="lin" valueType="num">
                                          <p:cBhvr additive="base">
                                            <p:cTn id="38" dur="600" fill="hold"/>
                                            <p:tgtEl>
                                              <p:spTgt spid="87"/>
                                            </p:tgtEl>
                                            <p:attrNameLst>
                                              <p:attrName>ppt_x</p:attrName>
                                            </p:attrNameLst>
                                          </p:cBhvr>
                                          <p:tavLst>
                                            <p:tav tm="0">
                                              <p:val>
                                                <p:strVal val="1+#ppt_w/2"/>
                                              </p:val>
                                            </p:tav>
                                            <p:tav tm="100000">
                                              <p:val>
                                                <p:strVal val="#ppt_x"/>
                                              </p:val>
                                            </p:tav>
                                          </p:tavLst>
                                        </p:anim>
                                        <p:anim calcmode="lin" valueType="num">
                                          <p:cBhvr additive="base">
                                            <p:cTn id="39" dur="600" fill="hold"/>
                                            <p:tgtEl>
                                              <p:spTgt spid="8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00"/>
                                      </p:stCondLst>
                                      <p:childTnLst>
                                        <p:set>
                                          <p:cBhvr>
                                            <p:cTn id="41" dur="1" fill="hold">
                                              <p:stCondLst>
                                                <p:cond delay="0"/>
                                              </p:stCondLst>
                                            </p:cTn>
                                            <p:tgtEl>
                                              <p:spTgt spid="88"/>
                                            </p:tgtEl>
                                            <p:attrNameLst>
                                              <p:attrName>style.visibility</p:attrName>
                                            </p:attrNameLst>
                                          </p:cBhvr>
                                          <p:to>
                                            <p:strVal val="visible"/>
                                          </p:to>
                                        </p:set>
                                        <p:anim calcmode="lin" valueType="num">
                                          <p:cBhvr additive="base">
                                            <p:cTn id="42" dur="600" fill="hold"/>
                                            <p:tgtEl>
                                              <p:spTgt spid="88"/>
                                            </p:tgtEl>
                                            <p:attrNameLst>
                                              <p:attrName>ppt_x</p:attrName>
                                            </p:attrNameLst>
                                          </p:cBhvr>
                                          <p:tavLst>
                                            <p:tav tm="0">
                                              <p:val>
                                                <p:strVal val="1+#ppt_w/2"/>
                                              </p:val>
                                            </p:tav>
                                            <p:tav tm="100000">
                                              <p:val>
                                                <p:strVal val="#ppt_x"/>
                                              </p:val>
                                            </p:tav>
                                          </p:tavLst>
                                        </p:anim>
                                        <p:anim calcmode="lin" valueType="num">
                                          <p:cBhvr additive="base">
                                            <p:cTn id="43" dur="600" fill="hold"/>
                                            <p:tgtEl>
                                              <p:spTgt spid="8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350"/>
                                      </p:stCondLst>
                                      <p:childTnLst>
                                        <p:set>
                                          <p:cBhvr>
                                            <p:cTn id="45" dur="1" fill="hold">
                                              <p:stCondLst>
                                                <p:cond delay="0"/>
                                              </p:stCondLst>
                                            </p:cTn>
                                            <p:tgtEl>
                                              <p:spTgt spid="89"/>
                                            </p:tgtEl>
                                            <p:attrNameLst>
                                              <p:attrName>style.visibility</p:attrName>
                                            </p:attrNameLst>
                                          </p:cBhvr>
                                          <p:to>
                                            <p:strVal val="visible"/>
                                          </p:to>
                                        </p:set>
                                        <p:anim calcmode="lin" valueType="num">
                                          <p:cBhvr additive="base">
                                            <p:cTn id="46" dur="600" fill="hold"/>
                                            <p:tgtEl>
                                              <p:spTgt spid="89"/>
                                            </p:tgtEl>
                                            <p:attrNameLst>
                                              <p:attrName>ppt_x</p:attrName>
                                            </p:attrNameLst>
                                          </p:cBhvr>
                                          <p:tavLst>
                                            <p:tav tm="0">
                                              <p:val>
                                                <p:strVal val="1+#ppt_w/2"/>
                                              </p:val>
                                            </p:tav>
                                            <p:tav tm="100000">
                                              <p:val>
                                                <p:strVal val="#ppt_x"/>
                                              </p:val>
                                            </p:tav>
                                          </p:tavLst>
                                        </p:anim>
                                        <p:anim calcmode="lin" valueType="num">
                                          <p:cBhvr additive="base">
                                            <p:cTn id="47" dur="600" fill="hold"/>
                                            <p:tgtEl>
                                              <p:spTgt spid="8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500"/>
                                      </p:stCondLst>
                                      <p:childTnLst>
                                        <p:set>
                                          <p:cBhvr>
                                            <p:cTn id="49" dur="1" fill="hold">
                                              <p:stCondLst>
                                                <p:cond delay="0"/>
                                              </p:stCondLst>
                                            </p:cTn>
                                            <p:tgtEl>
                                              <p:spTgt spid="90"/>
                                            </p:tgtEl>
                                            <p:attrNameLst>
                                              <p:attrName>style.visibility</p:attrName>
                                            </p:attrNameLst>
                                          </p:cBhvr>
                                          <p:to>
                                            <p:strVal val="visible"/>
                                          </p:to>
                                        </p:set>
                                        <p:anim calcmode="lin" valueType="num">
                                          <p:cBhvr additive="base">
                                            <p:cTn id="50" dur="600" fill="hold"/>
                                            <p:tgtEl>
                                              <p:spTgt spid="90"/>
                                            </p:tgtEl>
                                            <p:attrNameLst>
                                              <p:attrName>ppt_x</p:attrName>
                                            </p:attrNameLst>
                                          </p:cBhvr>
                                          <p:tavLst>
                                            <p:tav tm="0">
                                              <p:val>
                                                <p:strVal val="1+#ppt_w/2"/>
                                              </p:val>
                                            </p:tav>
                                            <p:tav tm="100000">
                                              <p:val>
                                                <p:strVal val="#ppt_x"/>
                                              </p:val>
                                            </p:tav>
                                          </p:tavLst>
                                        </p:anim>
                                        <p:anim calcmode="lin" valueType="num">
                                          <p:cBhvr additive="base">
                                            <p:cTn id="51" dur="6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88" grpId="0"/>
          <p:bldP spid="89" grpId="0"/>
          <p:bldP spid="9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EA3CB-17E0-CCC6-FE55-2CEF75FAE0D6}"/>
              </a:ext>
            </a:extLst>
          </p:cNvPr>
          <p:cNvSpPr>
            <a:spLocks noGrp="1"/>
          </p:cNvSpPr>
          <p:nvPr>
            <p:ph type="title"/>
          </p:nvPr>
        </p:nvSpPr>
        <p:spPr>
          <a:xfrm>
            <a:off x="838200" y="990600"/>
            <a:ext cx="3672840" cy="1166834"/>
          </a:xfrm>
        </p:spPr>
        <p:txBody>
          <a:bodyPr/>
          <a:lstStyle/>
          <a:p>
            <a:r>
              <a:rPr lang="zh-CN" altLang="en-US">
                <a:latin typeface="华文楷体" panose="02010600040101010101" pitchFamily="2" charset="-122"/>
                <a:ea typeface="华文楷体" panose="02010600040101010101" pitchFamily="2" charset="-122"/>
              </a:rPr>
              <a:t>选题动机</a:t>
            </a:r>
          </a:p>
        </p:txBody>
      </p:sp>
      <p:pic>
        <p:nvPicPr>
          <p:cNvPr id="5" name="内容占位符 4">
            <a:extLst>
              <a:ext uri="{FF2B5EF4-FFF2-40B4-BE49-F238E27FC236}">
                <a16:creationId xmlns:a16="http://schemas.microsoft.com/office/drawing/2014/main" id="{2D91AAF3-E3AC-2C97-7542-47712408A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2429" y="1131418"/>
            <a:ext cx="3164725" cy="4737404"/>
          </a:xfrm>
        </p:spPr>
      </p:pic>
      <p:sp>
        <p:nvSpPr>
          <p:cNvPr id="8" name="文本框 7">
            <a:extLst>
              <a:ext uri="{FF2B5EF4-FFF2-40B4-BE49-F238E27FC236}">
                <a16:creationId xmlns:a16="http://schemas.microsoft.com/office/drawing/2014/main" id="{933A9C5E-E38F-0D13-51EA-E8AD047BE08C}"/>
              </a:ext>
            </a:extLst>
          </p:cNvPr>
          <p:cNvSpPr txBox="1"/>
          <p:nvPr/>
        </p:nvSpPr>
        <p:spPr>
          <a:xfrm>
            <a:off x="838200" y="2077773"/>
            <a:ext cx="5331781" cy="3789627"/>
          </a:xfrm>
          <a:prstGeom prst="rect">
            <a:avLst/>
          </a:prstGeom>
          <a:noFill/>
        </p:spPr>
        <p:txBody>
          <a:bodyPr wrap="square" rtlCol="0">
            <a:spAutoFit/>
          </a:bodyPr>
          <a:lstStyle/>
          <a:p>
            <a:pPr>
              <a:lnSpc>
                <a:spcPct val="150000"/>
              </a:lnSpc>
            </a:pPr>
            <a:r>
              <a:rPr lang="zh-CN" altLang="en-US"/>
              <a:t>        教员曾言：身体是革命的本钱。特别是社会节奏越来越快的当下，员工过劳工作猝死的新闻常有耳闻，虽然应该指责这种加班无度的乱象，但身体毕竟是自己的，越来越多的人开始关注锻炼的重要性。</a:t>
            </a:r>
            <a:r>
              <a:rPr lang="en-US" altLang="zh-CN"/>
              <a:t>Egym</a:t>
            </a:r>
            <a:r>
              <a:rPr lang="zh-CN" altLang="en-US"/>
              <a:t>旨在做一个简便实用的健身房管理系统，为用户选择健身课程、预约健身教练等多种功能，可以更好地制定自己的健身计划；而管理员界面则有相应的用户、员工、课程、器材管理操作，功能完善。</a:t>
            </a:r>
          </a:p>
        </p:txBody>
      </p:sp>
    </p:spTree>
    <p:extLst>
      <p:ext uri="{BB962C8B-B14F-4D97-AF65-F5344CB8AC3E}">
        <p14:creationId xmlns:p14="http://schemas.microsoft.com/office/powerpoint/2010/main" val="62786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2C424-6FD0-B7FF-4741-3BEE6BFB336F}"/>
              </a:ext>
            </a:extLst>
          </p:cNvPr>
          <p:cNvSpPr>
            <a:spLocks noGrp="1"/>
          </p:cNvSpPr>
          <p:nvPr>
            <p:ph type="title"/>
          </p:nvPr>
        </p:nvSpPr>
        <p:spPr>
          <a:xfrm>
            <a:off x="838199" y="365125"/>
            <a:ext cx="10515599" cy="1325563"/>
          </a:xfrm>
        </p:spPr>
        <p:txBody>
          <a:bodyPr/>
          <a:lstStyle/>
          <a:p>
            <a:r>
              <a:rPr lang="zh-CN" altLang="en-US">
                <a:latin typeface="楷体" panose="02010609060101010101" pitchFamily="49" charset="-122"/>
                <a:ea typeface="楷体" panose="02010609060101010101" pitchFamily="49" charset="-122"/>
              </a:rPr>
              <a:t>软件功能</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用户端</a:t>
            </a:r>
          </a:p>
        </p:txBody>
      </p:sp>
      <p:sp>
        <p:nvSpPr>
          <p:cNvPr id="3" name="内容占位符 2">
            <a:extLst>
              <a:ext uri="{FF2B5EF4-FFF2-40B4-BE49-F238E27FC236}">
                <a16:creationId xmlns:a16="http://schemas.microsoft.com/office/drawing/2014/main" id="{0E223450-CB1F-28A9-CE81-5F23CD2A1775}"/>
              </a:ext>
            </a:extLst>
          </p:cNvPr>
          <p:cNvSpPr>
            <a:spLocks noGrp="1"/>
          </p:cNvSpPr>
          <p:nvPr>
            <p:ph idx="1"/>
          </p:nvPr>
        </p:nvSpPr>
        <p:spPr/>
        <p:txBody>
          <a:bodyPr/>
          <a:lstStyle/>
          <a:p>
            <a:pPr marL="0" indent="0">
              <a:buNone/>
            </a:pPr>
            <a:r>
              <a:rPr lang="zh-CN" altLang="en-US"/>
              <a:t>对课程进行预约、查询与退选</a:t>
            </a:r>
          </a:p>
        </p:txBody>
      </p:sp>
      <p:pic>
        <p:nvPicPr>
          <p:cNvPr id="5" name="图片 4">
            <a:extLst>
              <a:ext uri="{FF2B5EF4-FFF2-40B4-BE49-F238E27FC236}">
                <a16:creationId xmlns:a16="http://schemas.microsoft.com/office/drawing/2014/main" id="{02A4E36D-95B8-10BC-E7B1-A7CFA2388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055893"/>
            <a:ext cx="5848348" cy="3802105"/>
          </a:xfrm>
          <a:prstGeom prst="rect">
            <a:avLst/>
          </a:prstGeom>
        </p:spPr>
      </p:pic>
      <p:pic>
        <p:nvPicPr>
          <p:cNvPr id="9" name="图片 8">
            <a:extLst>
              <a:ext uri="{FF2B5EF4-FFF2-40B4-BE49-F238E27FC236}">
                <a16:creationId xmlns:a16="http://schemas.microsoft.com/office/drawing/2014/main" id="{DE378C25-DCE3-CBE6-3C3A-E83399CFF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0" y="3055894"/>
            <a:ext cx="6343648" cy="3802104"/>
          </a:xfrm>
          <a:prstGeom prst="rect">
            <a:avLst/>
          </a:prstGeom>
        </p:spPr>
      </p:pic>
    </p:spTree>
    <p:extLst>
      <p:ext uri="{BB962C8B-B14F-4D97-AF65-F5344CB8AC3E}">
        <p14:creationId xmlns:p14="http://schemas.microsoft.com/office/powerpoint/2010/main" val="341869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207E4-1DB8-F66A-EF64-1531E6A80D1E}"/>
              </a:ext>
            </a:extLst>
          </p:cNvPr>
          <p:cNvSpPr>
            <a:spLocks noGrp="1"/>
          </p:cNvSpPr>
          <p:nvPr>
            <p:ph type="title"/>
          </p:nvPr>
        </p:nvSpPr>
        <p:spPr>
          <a:xfrm>
            <a:off x="838200" y="123826"/>
            <a:ext cx="10515600" cy="800100"/>
          </a:xfrm>
        </p:spPr>
        <p:txBody>
          <a:bodyPr/>
          <a:lstStyle/>
          <a:p>
            <a:r>
              <a:rPr lang="zh-CN" altLang="en-US">
                <a:latin typeface="楷体" panose="02010609060101010101" pitchFamily="49" charset="-122"/>
                <a:ea typeface="楷体" panose="02010609060101010101" pitchFamily="49" charset="-122"/>
              </a:rPr>
              <a:t>软件功能</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用户端</a:t>
            </a:r>
          </a:p>
        </p:txBody>
      </p:sp>
      <p:sp>
        <p:nvSpPr>
          <p:cNvPr id="3" name="内容占位符 2">
            <a:extLst>
              <a:ext uri="{FF2B5EF4-FFF2-40B4-BE49-F238E27FC236}">
                <a16:creationId xmlns:a16="http://schemas.microsoft.com/office/drawing/2014/main" id="{BE3C7CAC-37EB-E6D6-5253-E469AD90CDC1}"/>
              </a:ext>
            </a:extLst>
          </p:cNvPr>
          <p:cNvSpPr>
            <a:spLocks noGrp="1"/>
          </p:cNvSpPr>
          <p:nvPr>
            <p:ph idx="1"/>
          </p:nvPr>
        </p:nvSpPr>
        <p:spPr>
          <a:xfrm>
            <a:off x="838200" y="1019175"/>
            <a:ext cx="10515600" cy="704852"/>
          </a:xfrm>
        </p:spPr>
        <p:txBody>
          <a:bodyPr/>
          <a:lstStyle/>
          <a:p>
            <a:pPr marL="0" indent="0">
              <a:buNone/>
            </a:pPr>
            <a:r>
              <a:rPr lang="zh-CN" altLang="en-US"/>
              <a:t>课程功能代码实现（部分代码）</a:t>
            </a:r>
            <a:endParaRPr lang="en-US" altLang="zh-CN"/>
          </a:p>
          <a:p>
            <a:pPr marL="0" indent="0">
              <a:buNone/>
            </a:pPr>
            <a:endParaRPr lang="zh-CN" altLang="en-US"/>
          </a:p>
        </p:txBody>
      </p:sp>
      <p:pic>
        <p:nvPicPr>
          <p:cNvPr id="5" name="图片 4">
            <a:extLst>
              <a:ext uri="{FF2B5EF4-FFF2-40B4-BE49-F238E27FC236}">
                <a16:creationId xmlns:a16="http://schemas.microsoft.com/office/drawing/2014/main" id="{FFDEB0C4-BB46-E9B9-7FF4-424C9660F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251"/>
            <a:ext cx="12192000" cy="5238750"/>
          </a:xfrm>
          <a:prstGeom prst="rect">
            <a:avLst/>
          </a:prstGeom>
        </p:spPr>
      </p:pic>
    </p:spTree>
    <p:extLst>
      <p:ext uri="{BB962C8B-B14F-4D97-AF65-F5344CB8AC3E}">
        <p14:creationId xmlns:p14="http://schemas.microsoft.com/office/powerpoint/2010/main" val="145475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E1764-0AC7-3AA0-FD8C-A261D9CF0609}"/>
              </a:ext>
            </a:extLst>
          </p:cNvPr>
          <p:cNvSpPr>
            <a:spLocks noGrp="1"/>
          </p:cNvSpPr>
          <p:nvPr>
            <p:ph type="title"/>
          </p:nvPr>
        </p:nvSpPr>
        <p:spPr>
          <a:xfrm>
            <a:off x="838200" y="161925"/>
            <a:ext cx="10515600" cy="1285875"/>
          </a:xfrm>
        </p:spPr>
        <p:txBody>
          <a:bodyPr/>
          <a:lstStyle/>
          <a:p>
            <a:r>
              <a:rPr lang="zh-CN" altLang="en-US">
                <a:latin typeface="华文楷体" panose="02010600040101010101" pitchFamily="2" charset="-122"/>
                <a:ea typeface="华文楷体" panose="02010600040101010101" pitchFamily="2" charset="-122"/>
              </a:rPr>
              <a:t>软件功能</a:t>
            </a:r>
            <a:r>
              <a:rPr lang="en-US" altLang="zh-CN">
                <a:latin typeface="楷体" panose="02010609060101010101" pitchFamily="49" charset="-122"/>
                <a:ea typeface="楷体" panose="02010609060101010101" pitchFamily="49" charset="-122"/>
              </a:rPr>
              <a:t>——</a:t>
            </a:r>
            <a:r>
              <a:rPr lang="zh-CN" altLang="en-US">
                <a:latin typeface="华文楷体" panose="02010600040101010101" pitchFamily="2" charset="-122"/>
                <a:ea typeface="华文楷体" panose="02010600040101010101" pitchFamily="2" charset="-122"/>
              </a:rPr>
              <a:t>管理员</a:t>
            </a:r>
          </a:p>
        </p:txBody>
      </p:sp>
      <p:sp>
        <p:nvSpPr>
          <p:cNvPr id="3" name="内容占位符 2">
            <a:extLst>
              <a:ext uri="{FF2B5EF4-FFF2-40B4-BE49-F238E27FC236}">
                <a16:creationId xmlns:a16="http://schemas.microsoft.com/office/drawing/2014/main" id="{1E0A0B96-5A2E-B533-F0B2-B130D37DCA79}"/>
              </a:ext>
            </a:extLst>
          </p:cNvPr>
          <p:cNvSpPr>
            <a:spLocks noGrp="1"/>
          </p:cNvSpPr>
          <p:nvPr>
            <p:ph idx="1"/>
          </p:nvPr>
        </p:nvSpPr>
        <p:spPr>
          <a:xfrm>
            <a:off x="838200" y="1447800"/>
            <a:ext cx="10515600" cy="4729163"/>
          </a:xfrm>
        </p:spPr>
        <p:txBody>
          <a:bodyPr/>
          <a:lstStyle/>
          <a:p>
            <a:pPr marL="0" indent="0">
              <a:lnSpc>
                <a:spcPct val="150000"/>
              </a:lnSpc>
              <a:buNone/>
            </a:pPr>
            <a:r>
              <a:rPr lang="zh-CN" altLang="en-US"/>
              <a:t>对用户、器材、员工、课程进行管理（此处两张图分别展示会员管理与器材管理）</a:t>
            </a:r>
            <a:endParaRPr lang="en-US" altLang="zh-CN"/>
          </a:p>
          <a:p>
            <a:pPr marL="0" indent="0">
              <a:buNone/>
            </a:pPr>
            <a:endParaRPr lang="zh-CN" altLang="en-US"/>
          </a:p>
        </p:txBody>
      </p:sp>
      <p:pic>
        <p:nvPicPr>
          <p:cNvPr id="5" name="图片 4">
            <a:extLst>
              <a:ext uri="{FF2B5EF4-FFF2-40B4-BE49-F238E27FC236}">
                <a16:creationId xmlns:a16="http://schemas.microsoft.com/office/drawing/2014/main" id="{516AF967-6393-8039-AF44-F4DAFC164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7525"/>
            <a:ext cx="5953125" cy="3800475"/>
          </a:xfrm>
          <a:prstGeom prst="rect">
            <a:avLst/>
          </a:prstGeom>
        </p:spPr>
      </p:pic>
      <p:pic>
        <p:nvPicPr>
          <p:cNvPr id="7" name="图片 6">
            <a:extLst>
              <a:ext uri="{FF2B5EF4-FFF2-40B4-BE49-F238E27FC236}">
                <a16:creationId xmlns:a16="http://schemas.microsoft.com/office/drawing/2014/main" id="{DBC5F6B4-6452-78B2-5794-B9AFB7736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24" y="3057525"/>
            <a:ext cx="6265137" cy="3800474"/>
          </a:xfrm>
          <a:prstGeom prst="rect">
            <a:avLst/>
          </a:prstGeom>
        </p:spPr>
      </p:pic>
    </p:spTree>
    <p:extLst>
      <p:ext uri="{BB962C8B-B14F-4D97-AF65-F5344CB8AC3E}">
        <p14:creationId xmlns:p14="http://schemas.microsoft.com/office/powerpoint/2010/main" val="377418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3224F-ADB3-84D6-38B3-B09DE0885B89}"/>
              </a:ext>
            </a:extLst>
          </p:cNvPr>
          <p:cNvSpPr>
            <a:spLocks noGrp="1"/>
          </p:cNvSpPr>
          <p:nvPr>
            <p:ph type="title"/>
          </p:nvPr>
        </p:nvSpPr>
        <p:spPr>
          <a:xfrm>
            <a:off x="838200" y="403225"/>
            <a:ext cx="10515600" cy="1325563"/>
          </a:xfrm>
        </p:spPr>
        <p:txBody>
          <a:bodyPr/>
          <a:lstStyle/>
          <a:p>
            <a:r>
              <a:rPr lang="zh-CN" altLang="en-US">
                <a:latin typeface="楷体" panose="02010609060101010101" pitchFamily="49" charset="-122"/>
                <a:ea typeface="楷体" panose="02010609060101010101" pitchFamily="49" charset="-122"/>
              </a:rPr>
              <a:t>软件功能</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管理员</a:t>
            </a:r>
          </a:p>
        </p:txBody>
      </p:sp>
      <p:pic>
        <p:nvPicPr>
          <p:cNvPr id="5" name="内容占位符 4">
            <a:extLst>
              <a:ext uri="{FF2B5EF4-FFF2-40B4-BE49-F238E27FC236}">
                <a16:creationId xmlns:a16="http://schemas.microsoft.com/office/drawing/2014/main" id="{EAC3FA98-00DD-67BD-2A93-CBF1FFE0A2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38375"/>
            <a:ext cx="8015809" cy="4619625"/>
          </a:xfrm>
        </p:spPr>
      </p:pic>
      <p:sp>
        <p:nvSpPr>
          <p:cNvPr id="6" name="文本框 5">
            <a:extLst>
              <a:ext uri="{FF2B5EF4-FFF2-40B4-BE49-F238E27FC236}">
                <a16:creationId xmlns:a16="http://schemas.microsoft.com/office/drawing/2014/main" id="{3A132FBD-A31D-D01F-C70A-AD497B11D162}"/>
              </a:ext>
            </a:extLst>
          </p:cNvPr>
          <p:cNvSpPr txBox="1"/>
          <p:nvPr/>
        </p:nvSpPr>
        <p:spPr>
          <a:xfrm>
            <a:off x="923925" y="1441311"/>
            <a:ext cx="8015808" cy="523220"/>
          </a:xfrm>
          <a:prstGeom prst="rect">
            <a:avLst/>
          </a:prstGeom>
          <a:noFill/>
        </p:spPr>
        <p:txBody>
          <a:bodyPr wrap="square" rtlCol="0">
            <a:spAutoFit/>
          </a:bodyPr>
          <a:lstStyle/>
          <a:p>
            <a:r>
              <a:rPr lang="zh-CN" altLang="en-US" sz="2800"/>
              <a:t>对器材管理的部分代码实现（右图为假想的管理员）</a:t>
            </a:r>
          </a:p>
        </p:txBody>
      </p:sp>
      <p:pic>
        <p:nvPicPr>
          <p:cNvPr id="9" name="图片 8">
            <a:extLst>
              <a:ext uri="{FF2B5EF4-FFF2-40B4-BE49-F238E27FC236}">
                <a16:creationId xmlns:a16="http://schemas.microsoft.com/office/drawing/2014/main" id="{1D6089AB-3D2A-F395-3985-9C13E4FFE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31" y="2238374"/>
            <a:ext cx="4173570" cy="4619625"/>
          </a:xfrm>
          <a:prstGeom prst="rect">
            <a:avLst/>
          </a:prstGeom>
        </p:spPr>
      </p:pic>
    </p:spTree>
    <p:extLst>
      <p:ext uri="{BB962C8B-B14F-4D97-AF65-F5344CB8AC3E}">
        <p14:creationId xmlns:p14="http://schemas.microsoft.com/office/powerpoint/2010/main" val="34257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CB014-48E5-1011-6805-97519CF09581}"/>
              </a:ext>
            </a:extLst>
          </p:cNvPr>
          <p:cNvSpPr>
            <a:spLocks noGrp="1"/>
          </p:cNvSpPr>
          <p:nvPr>
            <p:ph type="title"/>
          </p:nvPr>
        </p:nvSpPr>
        <p:spPr>
          <a:xfrm>
            <a:off x="838200" y="150830"/>
            <a:ext cx="10515600" cy="1432874"/>
          </a:xfrm>
        </p:spPr>
        <p:txBody>
          <a:bodyPr/>
          <a:lstStyle/>
          <a:p>
            <a:r>
              <a:rPr lang="zh-CN" altLang="en-US" dirty="0">
                <a:latin typeface="楷体" panose="02010609060101010101" pitchFamily="49" charset="-122"/>
                <a:ea typeface="楷体" panose="02010609060101010101" pitchFamily="49" charset="-122"/>
              </a:rPr>
              <a:t>软件功能</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管理员</a:t>
            </a:r>
          </a:p>
        </p:txBody>
      </p:sp>
      <p:pic>
        <p:nvPicPr>
          <p:cNvPr id="5" name="内容占位符 4">
            <a:extLst>
              <a:ext uri="{FF2B5EF4-FFF2-40B4-BE49-F238E27FC236}">
                <a16:creationId xmlns:a16="http://schemas.microsoft.com/office/drawing/2014/main" id="{7436606C-1F98-419F-FD19-174D7DDE8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60775"/>
            <a:ext cx="8039785" cy="4897225"/>
          </a:xfrm>
        </p:spPr>
      </p:pic>
      <p:pic>
        <p:nvPicPr>
          <p:cNvPr id="6" name="图片 5">
            <a:extLst>
              <a:ext uri="{FF2B5EF4-FFF2-40B4-BE49-F238E27FC236}">
                <a16:creationId xmlns:a16="http://schemas.microsoft.com/office/drawing/2014/main" id="{6DAA6806-690B-4DAF-5B15-DCA2A8CB8921}"/>
              </a:ext>
            </a:extLst>
          </p:cNvPr>
          <p:cNvPicPr>
            <a:picLocks noChangeAspect="1"/>
          </p:cNvPicPr>
          <p:nvPr/>
        </p:nvPicPr>
        <p:blipFill>
          <a:blip r:embed="rId3"/>
          <a:stretch>
            <a:fillRect/>
          </a:stretch>
        </p:blipFill>
        <p:spPr>
          <a:xfrm>
            <a:off x="8039785" y="1960775"/>
            <a:ext cx="4152215" cy="4897225"/>
          </a:xfrm>
          <a:prstGeom prst="rect">
            <a:avLst/>
          </a:prstGeom>
        </p:spPr>
      </p:pic>
      <p:sp>
        <p:nvSpPr>
          <p:cNvPr id="7" name="文本框 6">
            <a:extLst>
              <a:ext uri="{FF2B5EF4-FFF2-40B4-BE49-F238E27FC236}">
                <a16:creationId xmlns:a16="http://schemas.microsoft.com/office/drawing/2014/main" id="{7BA7226F-FD34-ADFA-D99D-A20252DF89C7}"/>
              </a:ext>
            </a:extLst>
          </p:cNvPr>
          <p:cNvSpPr txBox="1"/>
          <p:nvPr/>
        </p:nvSpPr>
        <p:spPr>
          <a:xfrm>
            <a:off x="960749" y="1321356"/>
            <a:ext cx="5958526" cy="523220"/>
          </a:xfrm>
          <a:prstGeom prst="rect">
            <a:avLst/>
          </a:prstGeom>
          <a:noFill/>
        </p:spPr>
        <p:txBody>
          <a:bodyPr wrap="square" rtlCol="0">
            <a:spAutoFit/>
          </a:bodyPr>
          <a:lstStyle/>
          <a:p>
            <a:r>
              <a:rPr lang="zh-CN" altLang="en-US" sz="2800" dirty="0"/>
              <a:t>用户管理的部分代码实现（前端）</a:t>
            </a:r>
          </a:p>
        </p:txBody>
      </p:sp>
    </p:spTree>
    <p:extLst>
      <p:ext uri="{BB962C8B-B14F-4D97-AF65-F5344CB8AC3E}">
        <p14:creationId xmlns:p14="http://schemas.microsoft.com/office/powerpoint/2010/main" val="296585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7AF33-DB72-691B-77DF-5CE5643848AE}"/>
              </a:ext>
            </a:extLst>
          </p:cNvPr>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技术路线</a:t>
            </a:r>
          </a:p>
        </p:txBody>
      </p:sp>
      <p:sp>
        <p:nvSpPr>
          <p:cNvPr id="3" name="内容占位符 2">
            <a:extLst>
              <a:ext uri="{FF2B5EF4-FFF2-40B4-BE49-F238E27FC236}">
                <a16:creationId xmlns:a16="http://schemas.microsoft.com/office/drawing/2014/main" id="{A5F1BF98-FFB2-AAD6-0B7E-D0B4FC899ACF}"/>
              </a:ext>
            </a:extLst>
          </p:cNvPr>
          <p:cNvSpPr>
            <a:spLocks noGrp="1"/>
          </p:cNvSpPr>
          <p:nvPr>
            <p:ph idx="1"/>
          </p:nvPr>
        </p:nvSpPr>
        <p:spPr>
          <a:xfrm>
            <a:off x="701041" y="1825625"/>
            <a:ext cx="6830975" cy="4351338"/>
          </a:xfrm>
        </p:spPr>
        <p:txBody>
          <a:bodyPr>
            <a:normAutofit/>
          </a:bodyPr>
          <a:lstStyle/>
          <a:p>
            <a:pPr marL="0" indent="0" algn="just">
              <a:lnSpc>
                <a:spcPct val="150000"/>
              </a:lnSpc>
              <a:buNone/>
            </a:pPr>
            <a:r>
              <a:rPr lang="zh-CN" altLang="en-US" sz="2400" dirty="0"/>
              <a:t>项目总体上是基于</a:t>
            </a:r>
            <a:r>
              <a:rPr lang="en-US" altLang="zh-CN" sz="2400" dirty="0" err="1"/>
              <a:t>springboot</a:t>
            </a:r>
            <a:r>
              <a:rPr lang="zh-CN" altLang="en-US" sz="2400" dirty="0"/>
              <a:t>与</a:t>
            </a:r>
            <a:r>
              <a:rPr lang="en-US" altLang="zh-CN" sz="2400" dirty="0" err="1"/>
              <a:t>vue</a:t>
            </a:r>
            <a:r>
              <a:rPr lang="zh-CN" altLang="en-US" sz="2400" dirty="0"/>
              <a:t>开发的一个健身房管理系统，前端采用</a:t>
            </a:r>
            <a:r>
              <a:rPr lang="en-US" altLang="zh-CN" sz="2400" dirty="0" err="1"/>
              <a:t>vue</a:t>
            </a:r>
            <a:r>
              <a:rPr lang="en-US" altLang="zh-CN" sz="2400" dirty="0"/>
              <a:t>-element</a:t>
            </a:r>
            <a:r>
              <a:rPr lang="zh-CN" altLang="en-US" sz="2400" dirty="0"/>
              <a:t>框架，后端引入了诸如</a:t>
            </a:r>
            <a:r>
              <a:rPr lang="en-US" altLang="zh-CN" sz="2400" dirty="0"/>
              <a:t>spring-boot-starter-web</a:t>
            </a:r>
            <a:r>
              <a:rPr lang="zh-CN" altLang="en-US" sz="2400" dirty="0"/>
              <a:t>、</a:t>
            </a:r>
            <a:r>
              <a:rPr lang="en-US" altLang="zh-CN" sz="2400" dirty="0"/>
              <a:t>spring-boot-starter-data-</a:t>
            </a:r>
            <a:r>
              <a:rPr lang="en-US" altLang="zh-CN" sz="2400" dirty="0" err="1"/>
              <a:t>jdbc</a:t>
            </a:r>
            <a:r>
              <a:rPr lang="zh-CN" altLang="en-US" sz="2400" dirty="0"/>
              <a:t>等依赖，并用</a:t>
            </a:r>
            <a:r>
              <a:rPr lang="en-US" altLang="zh-CN" sz="2400" dirty="0"/>
              <a:t>postman</a:t>
            </a:r>
            <a:r>
              <a:rPr lang="zh-CN" altLang="en-US" sz="2400" dirty="0"/>
              <a:t>测试后端接口。项目在</a:t>
            </a:r>
            <a:r>
              <a:rPr lang="en-US" altLang="zh-CN" sz="2400" dirty="0"/>
              <a:t>MySQL</a:t>
            </a:r>
            <a:r>
              <a:rPr lang="zh-CN" altLang="en-US" sz="2400" dirty="0"/>
              <a:t>数据库项目引入了两个</a:t>
            </a:r>
            <a:r>
              <a:rPr lang="en-US" altLang="zh-CN" sz="2400" dirty="0" err="1"/>
              <a:t>MyBatis</a:t>
            </a:r>
            <a:r>
              <a:rPr lang="zh-CN" altLang="en-US" sz="2400" dirty="0"/>
              <a:t>相关的依赖（</a:t>
            </a:r>
            <a:r>
              <a:rPr lang="en-US" altLang="zh-CN" sz="2400" dirty="0" err="1"/>
              <a:t>mybatis</a:t>
            </a:r>
            <a:r>
              <a:rPr lang="en-US" altLang="zh-CN" sz="2400" dirty="0"/>
              <a:t>-spring-boot-starter</a:t>
            </a:r>
            <a:r>
              <a:rPr lang="zh-CN" altLang="en-US" sz="2400" dirty="0"/>
              <a:t>和</a:t>
            </a:r>
            <a:r>
              <a:rPr lang="en-US" altLang="zh-CN" sz="2400" dirty="0" err="1"/>
              <a:t>mybatis</a:t>
            </a:r>
            <a:r>
              <a:rPr lang="en-US" altLang="zh-CN" sz="2400" dirty="0"/>
              <a:t>-plus-boot-starter</a:t>
            </a:r>
            <a:r>
              <a:rPr lang="zh-CN" altLang="en-US" sz="2400" dirty="0"/>
              <a:t>）</a:t>
            </a:r>
          </a:p>
        </p:txBody>
      </p:sp>
      <p:pic>
        <p:nvPicPr>
          <p:cNvPr id="5" name="图片 4">
            <a:extLst>
              <a:ext uri="{FF2B5EF4-FFF2-40B4-BE49-F238E27FC236}">
                <a16:creationId xmlns:a16="http://schemas.microsoft.com/office/drawing/2014/main" id="{A3591A2A-82B1-100D-5F52-934B98882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3" y="0"/>
            <a:ext cx="4572000" cy="6858000"/>
          </a:xfrm>
          <a:prstGeom prst="rect">
            <a:avLst/>
          </a:prstGeom>
        </p:spPr>
      </p:pic>
    </p:spTree>
    <p:extLst>
      <p:ext uri="{BB962C8B-B14F-4D97-AF65-F5344CB8AC3E}">
        <p14:creationId xmlns:p14="http://schemas.microsoft.com/office/powerpoint/2010/main" val="35746668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636</Words>
  <Application>Microsoft Office PowerPoint</Application>
  <PresentationFormat>宽屏</PresentationFormat>
  <Paragraphs>49</Paragraphs>
  <Slides>14</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等线</vt:lpstr>
      <vt:lpstr>等线 Light</vt:lpstr>
      <vt:lpstr>黑体</vt:lpstr>
      <vt:lpstr>华文楷体</vt:lpstr>
      <vt:lpstr>楷体</vt:lpstr>
      <vt:lpstr>隶书</vt:lpstr>
      <vt:lpstr>微软雅黑</vt:lpstr>
      <vt:lpstr>Arial</vt:lpstr>
      <vt:lpstr>Bodoni MT</vt:lpstr>
      <vt:lpstr>Impact</vt:lpstr>
      <vt:lpstr>Office 主题​​</vt:lpstr>
      <vt:lpstr>Egym</vt:lpstr>
      <vt:lpstr>PowerPoint 演示文稿</vt:lpstr>
      <vt:lpstr>选题动机</vt:lpstr>
      <vt:lpstr>软件功能——用户端</vt:lpstr>
      <vt:lpstr>软件功能——用户端</vt:lpstr>
      <vt:lpstr>软件功能——管理员</vt:lpstr>
      <vt:lpstr>软件功能——管理员</vt:lpstr>
      <vt:lpstr>软件功能——管理员</vt:lpstr>
      <vt:lpstr>技术路线</vt:lpstr>
      <vt:lpstr>技术路线</vt:lpstr>
      <vt:lpstr>创新点与特色</vt:lpstr>
      <vt:lpstr>    </vt:lpstr>
      <vt:lpstr>创新点与特色</vt:lpstr>
      <vt:lpstr>一刻也没有为PPT结束感到悲伤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Egym</dc:title>
  <dc:creator>Luo Page</dc:creator>
  <cp:lastModifiedBy>zp20030819@outlook.com</cp:lastModifiedBy>
  <cp:revision>31</cp:revision>
  <dcterms:created xsi:type="dcterms:W3CDTF">2023-12-12T10:22:01Z</dcterms:created>
  <dcterms:modified xsi:type="dcterms:W3CDTF">2023-12-13T06:17:42Z</dcterms:modified>
</cp:coreProperties>
</file>